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21599525" cy="2879979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CF"/>
    <a:srgbClr val="FBC9C2"/>
    <a:srgbClr val="E8CAF7"/>
    <a:srgbClr val="E2B0F3"/>
    <a:srgbClr val="6491EC"/>
    <a:srgbClr val="D7E2F9"/>
    <a:srgbClr val="BBCFF7"/>
    <a:srgbClr val="111111"/>
    <a:srgbClr val="98BCF3"/>
    <a:srgbClr val="88A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700145" y="4713473"/>
            <a:ext cx="16200868" cy="10026959"/>
          </a:xfrm>
        </p:spPr>
        <p:txBody>
          <a:bodyPr anchor="b"/>
          <a:lstStyle>
            <a:lvl1pPr algn="ctr">
              <a:defRPr sz="141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00145" y="15127111"/>
            <a:ext cx="16200868" cy="6953534"/>
          </a:xfrm>
        </p:spPr>
        <p:txBody>
          <a:bodyPr/>
          <a:lstStyle>
            <a:lvl1pPr marL="0" indent="0" algn="ctr">
              <a:buNone/>
              <a:defRPr sz="5670"/>
            </a:lvl1pPr>
            <a:lvl2pPr marL="1080135" indent="0" algn="ctr">
              <a:buNone/>
              <a:defRPr sz="4725"/>
            </a:lvl2pPr>
            <a:lvl3pPr marL="2159635" indent="0" algn="ctr">
              <a:buNone/>
              <a:defRPr sz="4250"/>
            </a:lvl3pPr>
            <a:lvl4pPr marL="3240405" indent="0" algn="ctr">
              <a:buNone/>
              <a:defRPr sz="3780"/>
            </a:lvl4pPr>
            <a:lvl5pPr marL="4319905" indent="0" algn="ctr">
              <a:buNone/>
              <a:defRPr sz="3780"/>
            </a:lvl5pPr>
            <a:lvl6pPr marL="5400040" indent="0" algn="ctr">
              <a:buNone/>
              <a:defRPr sz="3780"/>
            </a:lvl6pPr>
            <a:lvl7pPr marL="6480175" indent="0" algn="ctr">
              <a:buNone/>
              <a:defRPr sz="3780"/>
            </a:lvl7pPr>
            <a:lvl8pPr marL="7560310" indent="0" algn="ctr">
              <a:buNone/>
              <a:defRPr sz="3780"/>
            </a:lvl8pPr>
            <a:lvl9pPr marL="8640445" indent="0" algn="ctr">
              <a:buNone/>
              <a:defRPr sz="378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485079" y="1533378"/>
            <a:ext cx="18630998" cy="2440738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3829" y="7180212"/>
            <a:ext cx="18630998" cy="11980348"/>
          </a:xfrm>
        </p:spPr>
        <p:txBody>
          <a:bodyPr anchor="b"/>
          <a:lstStyle>
            <a:lvl1pPr>
              <a:defRPr sz="141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3829" y="19273899"/>
            <a:ext cx="18630998" cy="6300182"/>
          </a:xfrm>
        </p:spPr>
        <p:txBody>
          <a:bodyPr/>
          <a:lstStyle>
            <a:lvl1pPr marL="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1pPr>
            <a:lvl2pPr marL="1080135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159635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0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1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3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044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85079" y="7666891"/>
            <a:ext cx="9180492" cy="1827387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35586" y="7666891"/>
            <a:ext cx="9180492" cy="1827387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7893" y="1533378"/>
            <a:ext cx="18630998" cy="556683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02665" y="7468724"/>
            <a:ext cx="8634748" cy="3460099"/>
          </a:xfrm>
        </p:spPr>
        <p:txBody>
          <a:bodyPr anchor="ctr" anchorCtr="0"/>
          <a:lstStyle>
            <a:lvl1pPr marL="0" indent="0">
              <a:buNone/>
              <a:defRPr sz="6615"/>
            </a:lvl1pPr>
            <a:lvl2pPr marL="1080135" indent="0">
              <a:buNone/>
              <a:defRPr sz="5670"/>
            </a:lvl2pPr>
            <a:lvl3pPr marL="2159635" indent="0">
              <a:buNone/>
              <a:defRPr sz="4725"/>
            </a:lvl3pPr>
            <a:lvl4pPr marL="3240405" indent="0">
              <a:buNone/>
              <a:defRPr sz="4250"/>
            </a:lvl4pPr>
            <a:lvl5pPr marL="4319905" indent="0">
              <a:buNone/>
              <a:defRPr sz="4250"/>
            </a:lvl5pPr>
            <a:lvl6pPr marL="5400040" indent="0">
              <a:buNone/>
              <a:defRPr sz="4250"/>
            </a:lvl6pPr>
            <a:lvl7pPr marL="6480175" indent="0">
              <a:buNone/>
              <a:defRPr sz="4250"/>
            </a:lvl7pPr>
            <a:lvl8pPr marL="7560310" indent="0">
              <a:buNone/>
              <a:defRPr sz="4250"/>
            </a:lvl8pPr>
            <a:lvl9pPr marL="8640445" indent="0">
              <a:buNone/>
              <a:defRPr sz="42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102665" y="11193520"/>
            <a:ext cx="8634748" cy="14800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1085720" y="7468724"/>
            <a:ext cx="8677273" cy="3460099"/>
          </a:xfrm>
        </p:spPr>
        <p:txBody>
          <a:bodyPr anchor="ctr" anchorCtr="0"/>
          <a:lstStyle>
            <a:lvl1pPr marL="0" indent="0">
              <a:buNone/>
              <a:defRPr sz="6615"/>
            </a:lvl1pPr>
            <a:lvl2pPr marL="1080135" indent="0">
              <a:buNone/>
              <a:defRPr sz="5670"/>
            </a:lvl2pPr>
            <a:lvl3pPr marL="2159635" indent="0">
              <a:buNone/>
              <a:defRPr sz="4725"/>
            </a:lvl3pPr>
            <a:lvl4pPr marL="3240405" indent="0">
              <a:buNone/>
              <a:defRPr sz="4250"/>
            </a:lvl4pPr>
            <a:lvl5pPr marL="4319905" indent="0">
              <a:buNone/>
              <a:defRPr sz="4250"/>
            </a:lvl5pPr>
            <a:lvl6pPr marL="5400040" indent="0">
              <a:buNone/>
              <a:defRPr sz="4250"/>
            </a:lvl6pPr>
            <a:lvl7pPr marL="6480175" indent="0">
              <a:buNone/>
              <a:defRPr sz="4250"/>
            </a:lvl7pPr>
            <a:lvl8pPr marL="7560310" indent="0">
              <a:buNone/>
              <a:defRPr sz="4250"/>
            </a:lvl8pPr>
            <a:lvl9pPr marL="8640445" indent="0">
              <a:buNone/>
              <a:defRPr sz="42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1085720" y="11193520"/>
            <a:ext cx="8677273" cy="14800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7893" y="1920056"/>
            <a:ext cx="7379951" cy="6720196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183306" y="1920060"/>
            <a:ext cx="10935586" cy="22693996"/>
          </a:xfrm>
        </p:spPr>
        <p:txBody>
          <a:bodyPr/>
          <a:lstStyle>
            <a:lvl1pPr marL="0" indent="0">
              <a:buNone/>
              <a:defRPr sz="7560"/>
            </a:lvl1pPr>
            <a:lvl2pPr marL="1080135" indent="0">
              <a:buNone/>
              <a:defRPr sz="6615"/>
            </a:lvl2pPr>
            <a:lvl3pPr marL="2159635" indent="0">
              <a:buNone/>
              <a:defRPr sz="5670"/>
            </a:lvl3pPr>
            <a:lvl4pPr marL="3240405" indent="0">
              <a:buNone/>
              <a:defRPr sz="4725"/>
            </a:lvl4pPr>
            <a:lvl5pPr marL="4319905" indent="0">
              <a:buNone/>
              <a:defRPr sz="4725"/>
            </a:lvl5pPr>
            <a:lvl6pPr marL="5400040" indent="0">
              <a:buNone/>
              <a:defRPr sz="4725"/>
            </a:lvl6pPr>
            <a:lvl7pPr marL="6480175" indent="0">
              <a:buNone/>
              <a:defRPr sz="4725"/>
            </a:lvl7pPr>
            <a:lvl8pPr marL="7560310" indent="0">
              <a:buNone/>
              <a:defRPr sz="4725"/>
            </a:lvl8pPr>
            <a:lvl9pPr marL="8640445" indent="0">
              <a:buNone/>
              <a:defRPr sz="472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7893" y="8640253"/>
            <a:ext cx="7379951" cy="16007136"/>
          </a:xfrm>
        </p:spPr>
        <p:txBody>
          <a:bodyPr/>
          <a:lstStyle>
            <a:lvl1pPr marL="0" indent="0">
              <a:buNone/>
              <a:defRPr sz="4725"/>
            </a:lvl1pPr>
            <a:lvl2pPr marL="1080135" indent="0">
              <a:buNone/>
              <a:defRPr sz="4250"/>
            </a:lvl2pPr>
            <a:lvl3pPr marL="2159635" indent="0">
              <a:buNone/>
              <a:defRPr sz="3780"/>
            </a:lvl3pPr>
            <a:lvl4pPr marL="3240405" indent="0">
              <a:buNone/>
              <a:defRPr sz="3305"/>
            </a:lvl4pPr>
            <a:lvl5pPr marL="4319905" indent="0">
              <a:buNone/>
              <a:defRPr sz="3305"/>
            </a:lvl5pPr>
            <a:lvl6pPr marL="5400040" indent="0">
              <a:buNone/>
              <a:defRPr sz="3305"/>
            </a:lvl6pPr>
            <a:lvl7pPr marL="6480175" indent="0">
              <a:buNone/>
              <a:defRPr sz="3305"/>
            </a:lvl7pPr>
            <a:lvl8pPr marL="7560310" indent="0">
              <a:buNone/>
              <a:defRPr sz="3305"/>
            </a:lvl8pPr>
            <a:lvl9pPr marL="8640445" indent="0">
              <a:buNone/>
              <a:defRPr sz="330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58328" y="1533378"/>
            <a:ext cx="4657749" cy="2440738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85079" y="1533378"/>
            <a:ext cx="13703234" cy="2440738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485079" y="1533378"/>
            <a:ext cx="18630998" cy="5566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85079" y="7666891"/>
            <a:ext cx="18630998" cy="18273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485079" y="26694114"/>
            <a:ext cx="4860260" cy="1533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55383" y="26694114"/>
            <a:ext cx="7290390" cy="1533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55817" y="26694114"/>
            <a:ext cx="4860260" cy="1533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2159635" rtl="0" eaLnBrk="1" latinLnBrk="0" hangingPunct="1">
        <a:lnSpc>
          <a:spcPct val="90000"/>
        </a:lnSpc>
        <a:spcBef>
          <a:spcPct val="0"/>
        </a:spcBef>
        <a:buNone/>
        <a:defRPr sz="10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750" indent="-539750" algn="l" defTabSz="2159635" rtl="0" eaLnBrk="1" latinLnBrk="0" hangingPunct="1">
        <a:lnSpc>
          <a:spcPct val="90000"/>
        </a:lnSpc>
        <a:spcBef>
          <a:spcPts val="2365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indent="-539750" algn="l" defTabSz="2159635" rtl="0" eaLnBrk="1" latinLnBrk="0" hangingPunct="1">
        <a:lnSpc>
          <a:spcPct val="90000"/>
        </a:lnSpc>
        <a:spcBef>
          <a:spcPct val="23700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700655" indent="-539750" algn="l" defTabSz="2159635" rtl="0" eaLnBrk="1" latinLnBrk="0" hangingPunct="1">
        <a:lnSpc>
          <a:spcPct val="90000"/>
        </a:lnSpc>
        <a:spcBef>
          <a:spcPct val="237000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780155" indent="-539750" algn="l" defTabSz="2159635" rtl="0" eaLnBrk="1" latinLnBrk="0" hangingPunct="1">
        <a:lnSpc>
          <a:spcPct val="90000"/>
        </a:lnSpc>
        <a:spcBef>
          <a:spcPct val="23700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4pPr>
      <a:lvl5pPr marL="4860290" indent="-539750" algn="l" defTabSz="2159635" rtl="0" eaLnBrk="1" latinLnBrk="0" hangingPunct="1">
        <a:lnSpc>
          <a:spcPct val="90000"/>
        </a:lnSpc>
        <a:spcBef>
          <a:spcPct val="23700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5pPr>
      <a:lvl6pPr marL="5940425" indent="-539750" algn="l" defTabSz="2159635" rtl="0" eaLnBrk="1" latinLnBrk="0" hangingPunct="1">
        <a:lnSpc>
          <a:spcPct val="90000"/>
        </a:lnSpc>
        <a:spcBef>
          <a:spcPct val="23700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7019925" indent="-539750" algn="l" defTabSz="2159635" rtl="0" eaLnBrk="1" latinLnBrk="0" hangingPunct="1">
        <a:lnSpc>
          <a:spcPct val="90000"/>
        </a:lnSpc>
        <a:spcBef>
          <a:spcPct val="23700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8100695" indent="-539750" algn="l" defTabSz="2159635" rtl="0" eaLnBrk="1" latinLnBrk="0" hangingPunct="1">
        <a:lnSpc>
          <a:spcPct val="90000"/>
        </a:lnSpc>
        <a:spcBef>
          <a:spcPct val="23700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9180195" indent="-539750" algn="l" defTabSz="2159635" rtl="0" eaLnBrk="1" latinLnBrk="0" hangingPunct="1">
        <a:lnSpc>
          <a:spcPct val="90000"/>
        </a:lnSpc>
        <a:spcBef>
          <a:spcPct val="23700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59635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59635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2pPr>
      <a:lvl3pPr marL="2159635" algn="l" defTabSz="2159635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59635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algn="l" defTabSz="2159635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40" algn="l" defTabSz="2159635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6480175" algn="l" defTabSz="2159635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7560310" algn="l" defTabSz="2159635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8640445" algn="l" defTabSz="2159635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.bin"/><Relationship Id="rId8" Type="http://schemas.openxmlformats.org/officeDocument/2006/relationships/image" Target="../media/image6.wmf"/><Relationship Id="rId7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6" Type="http://schemas.openxmlformats.org/officeDocument/2006/relationships/notesSlide" Target="../notesSlides/notesSlide1.xml"/><Relationship Id="rId15" Type="http://schemas.openxmlformats.org/officeDocument/2006/relationships/vmlDrawing" Target="../drawings/vmlDrawing1.vml"/><Relationship Id="rId14" Type="http://schemas.openxmlformats.org/officeDocument/2006/relationships/slideLayout" Target="../slideLayouts/slideLayout1.xml"/><Relationship Id="rId13" Type="http://schemas.openxmlformats.org/officeDocument/2006/relationships/image" Target="file:///C:\Users\Administrator\AppData\Local\Temp\wps\INetCache\c4a942b2501279a22410137fc10b4dc9" TargetMode="External"/><Relationship Id="rId12" Type="http://schemas.openxmlformats.org/officeDocument/2006/relationships/image" Target="../media/image9.jpeg"/><Relationship Id="rId11" Type="http://schemas.openxmlformats.org/officeDocument/2006/relationships/image" Target="../media/image8.png"/><Relationship Id="rId10" Type="http://schemas.openxmlformats.org/officeDocument/2006/relationships/image" Target="../media/image7.wmf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7" name="矩形 16"/>
          <p:cNvSpPr/>
          <p:nvPr/>
        </p:nvSpPr>
        <p:spPr>
          <a:xfrm>
            <a:off x="571718" y="11644377"/>
            <a:ext cx="6034705" cy="10649106"/>
          </a:xfrm>
          <a:prstGeom prst="rect">
            <a:avLst/>
          </a:prstGeom>
          <a:solidFill>
            <a:srgbClr val="D7E2F9"/>
          </a:solidFill>
          <a:ln w="76200">
            <a:solidFill>
              <a:srgbClr val="6491E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12" name="矩形 11"/>
          <p:cNvSpPr/>
          <p:nvPr/>
        </p:nvSpPr>
        <p:spPr>
          <a:xfrm flipV="1">
            <a:off x="-4447" y="-68158"/>
            <a:ext cx="21618680" cy="2029913"/>
          </a:xfrm>
          <a:prstGeom prst="rect">
            <a:avLst/>
          </a:prstGeom>
          <a:gradFill>
            <a:gsLst>
              <a:gs pos="88000">
                <a:srgbClr val="88AAF0"/>
              </a:gs>
              <a:gs pos="81000">
                <a:srgbClr val="A0BBF3">
                  <a:alpha val="100000"/>
                </a:srgbClr>
              </a:gs>
              <a:gs pos="18000">
                <a:srgbClr val="ACC4F5">
                  <a:alpha val="100000"/>
                </a:srgbClr>
              </a:gs>
              <a:gs pos="39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13" name="矩形 12"/>
          <p:cNvSpPr/>
          <p:nvPr/>
        </p:nvSpPr>
        <p:spPr>
          <a:xfrm flipV="1">
            <a:off x="-4447" y="1961755"/>
            <a:ext cx="21619103" cy="1467718"/>
          </a:xfrm>
          <a:prstGeom prst="rect">
            <a:avLst/>
          </a:prstGeom>
          <a:gradFill>
            <a:gsLst>
              <a:gs pos="24000">
                <a:schemeClr val="accent1">
                  <a:lumMod val="20000"/>
                  <a:lumOff val="80000"/>
                </a:schemeClr>
              </a:gs>
              <a:gs pos="24000">
                <a:srgbClr val="A8C4F5">
                  <a:alpha val="100000"/>
                </a:srgbClr>
              </a:gs>
              <a:gs pos="84000">
                <a:srgbClr val="B7CCF6"/>
              </a:gs>
            </a:gsLst>
            <a:lin ang="54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52336" y="2012556"/>
            <a:ext cx="20697916" cy="1416917"/>
          </a:xfrm>
        </p:spPr>
        <p:txBody>
          <a:bodyPr>
            <a:noAutofit/>
          </a:bodyPr>
          <a:p>
            <a:r>
              <a:rPr lang="zh-CN" altLang="en-US" sz="4265" b="1">
                <a:latin typeface="Times New Roman" panose="02020603050405020304" charset="0"/>
                <a:sym typeface="+mn-ea"/>
              </a:rPr>
              <a:t>The International Conference on Electronic Information Technology and Smart Agriculture</a:t>
            </a:r>
            <a:r>
              <a:rPr sz="4265" b="1">
                <a:latin typeface="Times New Roman" panose="02020603050405020304" charset="0"/>
                <a:sym typeface="+mn-ea"/>
              </a:rPr>
              <a:t>(ICEITSA2021)</a:t>
            </a:r>
            <a:endParaRPr sz="4265" b="1"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0221" y="3777878"/>
            <a:ext cx="20699186" cy="2840185"/>
          </a:xfrm>
        </p:spPr>
        <p:txBody>
          <a:bodyPr>
            <a:normAutofit lnSpcReduction="20000"/>
          </a:bodyPr>
          <a:p>
            <a:pPr fontAlgn="auto">
              <a:lnSpc>
                <a:spcPct val="100000"/>
              </a:lnSpc>
            </a:pPr>
            <a:r>
              <a:rPr lang="en-US" altLang="zh-CN" sz="5335" b="1">
                <a:solidFill>
                  <a:srgbClr val="11111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Paper Title</a:t>
            </a:r>
            <a:endParaRPr lang="zh-CN" altLang="en-US" sz="5335" b="1">
              <a:solidFill>
                <a:srgbClr val="11111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 fontAlgn="auto">
              <a:lnSpc>
                <a:spcPct val="100000"/>
              </a:lnSpc>
              <a:spcBef>
                <a:spcPts val="1000"/>
              </a:spcBef>
            </a:pPr>
            <a:r>
              <a:rPr lang="en-US" altLang="zh-CN" sz="4000" b="1" i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Authors Name</a:t>
            </a:r>
            <a:endParaRPr lang="en-US" altLang="zh-CN" sz="4000" b="1" i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 fontAlgn="auto">
              <a:lnSpc>
                <a:spcPct val="100000"/>
              </a:lnSpc>
              <a:spcBef>
                <a:spcPts val="1000"/>
              </a:spcBef>
            </a:pPr>
            <a:r>
              <a:rPr sz="4000" b="1" i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Affiliation</a:t>
            </a:r>
            <a:endParaRPr sz="4000" b="1" i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fontAlgn="auto">
              <a:lnSpc>
                <a:spcPct val="100000"/>
              </a:lnSpc>
            </a:pPr>
            <a:endParaRPr lang="zh-CN" altLang="en-US" sz="40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4" name="副标题 2"/>
          <p:cNvSpPr>
            <a:spLocks noGrp="1"/>
          </p:cNvSpPr>
          <p:nvPr/>
        </p:nvSpPr>
        <p:spPr>
          <a:xfrm>
            <a:off x="785505" y="12474969"/>
            <a:ext cx="5649466" cy="9706329"/>
          </a:xfrm>
          <a:prstGeom prst="rect">
            <a:avLst/>
          </a:prstGeom>
          <a:ln>
            <a:solidFill>
              <a:srgbClr val="D7E2F9"/>
            </a:solidFill>
          </a:ln>
        </p:spPr>
        <p:txBody>
          <a:bodyPr vert="horz" lIns="60960" tIns="30480" rIns="60960" bIns="30480" rtlCol="0"/>
          <a:lstStyle>
            <a:lvl1pPr marL="0" indent="0" algn="ctr" defTabSz="3239770" rtl="0" eaLnBrk="1" latinLnBrk="0" hangingPunct="1">
              <a:lnSpc>
                <a:spcPct val="90000"/>
              </a:lnSpc>
              <a:spcBef>
                <a:spcPts val="3550"/>
              </a:spcBef>
              <a:buFont typeface="Arial" panose="020B0604020202020204" pitchFamily="34" charset="0"/>
              <a:buNone/>
              <a:defRPr sz="85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052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70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77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63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6029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7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0006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94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46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6035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8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All manuscripts must be in English....... </a:t>
            </a:r>
            <a:endParaRPr lang="en-US" altLang="zh-CN" sz="18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00000"/>
              </a:lnSpc>
              <a:spcBef>
                <a:spcPts val="3500"/>
              </a:spcBef>
            </a:pPr>
            <a:endParaRPr lang="en-US" altLang="zh-CN" sz="18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5" name="副标题 2"/>
          <p:cNvSpPr>
            <a:spLocks noGrp="1"/>
          </p:cNvSpPr>
          <p:nvPr/>
        </p:nvSpPr>
        <p:spPr>
          <a:xfrm>
            <a:off x="452336" y="18721767"/>
            <a:ext cx="20699186" cy="2840185"/>
          </a:xfrm>
          <a:prstGeom prst="rect">
            <a:avLst/>
          </a:prstGeom>
        </p:spPr>
        <p:txBody>
          <a:bodyPr vert="horz" lIns="60960" tIns="30480" rIns="60960" bIns="30480" rtlCol="0">
            <a:normAutofit/>
          </a:bodyPr>
          <a:lstStyle>
            <a:lvl1pPr marL="0" indent="0" algn="ctr" defTabSz="3239770" rtl="0" eaLnBrk="1" latinLnBrk="0" hangingPunct="1">
              <a:lnSpc>
                <a:spcPct val="90000"/>
              </a:lnSpc>
              <a:spcBef>
                <a:spcPts val="3550"/>
              </a:spcBef>
              <a:buFont typeface="Arial" panose="020B0604020202020204" pitchFamily="34" charset="0"/>
              <a:buNone/>
              <a:defRPr sz="85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052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70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77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63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6029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7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0006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94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46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6035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665" b="1" i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endParaRPr lang="zh-CN" altLang="en-US" sz="567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71718" y="6963512"/>
            <a:ext cx="20172129" cy="3703798"/>
          </a:xfrm>
          <a:prstGeom prst="rect">
            <a:avLst/>
          </a:prstGeom>
          <a:solidFill>
            <a:srgbClr val="D7E2F9"/>
          </a:solidFill>
          <a:ln w="76200">
            <a:solidFill>
              <a:srgbClr val="6491E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16" name="圆角矩形 15"/>
          <p:cNvSpPr/>
          <p:nvPr/>
        </p:nvSpPr>
        <p:spPr>
          <a:xfrm>
            <a:off x="8646920" y="6618067"/>
            <a:ext cx="4307056" cy="8400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6491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19" name="圆角矩形 18"/>
          <p:cNvSpPr/>
          <p:nvPr/>
        </p:nvSpPr>
        <p:spPr>
          <a:xfrm>
            <a:off x="1434484" y="11312479"/>
            <a:ext cx="4308095" cy="84001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6491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20" name="矩形 19"/>
          <p:cNvSpPr/>
          <p:nvPr/>
        </p:nvSpPr>
        <p:spPr>
          <a:xfrm>
            <a:off x="7116124" y="11644377"/>
            <a:ext cx="6930491" cy="10649106"/>
          </a:xfrm>
          <a:prstGeom prst="rect">
            <a:avLst/>
          </a:prstGeom>
          <a:solidFill>
            <a:srgbClr val="D7E2F9"/>
          </a:solidFill>
          <a:ln w="76200">
            <a:solidFill>
              <a:srgbClr val="6491E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21" name="圆角矩形 20"/>
          <p:cNvSpPr/>
          <p:nvPr/>
        </p:nvSpPr>
        <p:spPr>
          <a:xfrm>
            <a:off x="8284964" y="11312479"/>
            <a:ext cx="4308095" cy="8400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491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22" name="矩形 21"/>
          <p:cNvSpPr/>
          <p:nvPr/>
        </p:nvSpPr>
        <p:spPr>
          <a:xfrm>
            <a:off x="14515252" y="11644377"/>
            <a:ext cx="6266272" cy="10649106"/>
          </a:xfrm>
          <a:prstGeom prst="rect">
            <a:avLst/>
          </a:prstGeom>
          <a:solidFill>
            <a:srgbClr val="D7E2F9"/>
          </a:solidFill>
          <a:ln w="76200">
            <a:solidFill>
              <a:srgbClr val="6491E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23" name="圆角矩形 22"/>
          <p:cNvSpPr/>
          <p:nvPr/>
        </p:nvSpPr>
        <p:spPr>
          <a:xfrm>
            <a:off x="15494437" y="11312479"/>
            <a:ext cx="4308095" cy="840018"/>
          </a:xfrm>
          <a:prstGeom prst="roundRect">
            <a:avLst/>
          </a:prstGeom>
          <a:solidFill>
            <a:srgbClr val="FCD4CF"/>
          </a:solidFill>
          <a:ln>
            <a:solidFill>
              <a:srgbClr val="6491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25" name="副标题 2"/>
          <p:cNvSpPr>
            <a:spLocks noGrp="1"/>
          </p:cNvSpPr>
          <p:nvPr/>
        </p:nvSpPr>
        <p:spPr>
          <a:xfrm>
            <a:off x="7306627" y="12475393"/>
            <a:ext cx="6508845" cy="9705905"/>
          </a:xfrm>
          <a:prstGeom prst="rect">
            <a:avLst/>
          </a:prstGeom>
          <a:ln>
            <a:solidFill>
              <a:srgbClr val="D7E2F9"/>
            </a:solidFill>
          </a:ln>
        </p:spPr>
        <p:txBody>
          <a:bodyPr vert="horz" lIns="60960" tIns="30480" rIns="60960" bIns="30480" rtlCol="0"/>
          <a:lstStyle>
            <a:lvl1pPr marL="0" indent="0" algn="ctr" defTabSz="3239770" rtl="0" eaLnBrk="1" latinLnBrk="0" hangingPunct="1">
              <a:lnSpc>
                <a:spcPct val="90000"/>
              </a:lnSpc>
              <a:spcBef>
                <a:spcPts val="3550"/>
              </a:spcBef>
              <a:buFont typeface="Arial" panose="020B0604020202020204" pitchFamily="34" charset="0"/>
              <a:buNone/>
              <a:defRPr sz="85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052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70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77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63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6029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7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0006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94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46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6035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 fontAlgn="auto">
              <a:spcBef>
                <a:spcPts val="3500"/>
              </a:spcBef>
            </a:pPr>
            <a:r>
              <a:rPr lang="zh-CN" altLang="en-US" sz="18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In the system model of this paper, </a:t>
            </a:r>
            <a:r>
              <a:rPr lang="en-US" altLang="zh-CN" sz="18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........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/>
            <a:endParaRPr lang="zh-CN" altLang="en-US" sz="16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/>
            <a:endParaRPr lang="zh-CN" altLang="en-US" sz="16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/>
            <a:r>
              <a:rPr lang="zh-CN" altLang="en-US" sz="16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Fig.1 System model for relay cooperation protocol.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indent="457200" algn="just" fontAlgn="auto"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 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30" name="副标题 2"/>
          <p:cNvSpPr>
            <a:spLocks noGrp="1"/>
          </p:cNvSpPr>
          <p:nvPr/>
        </p:nvSpPr>
        <p:spPr>
          <a:xfrm>
            <a:off x="14763753" y="12474969"/>
            <a:ext cx="5768848" cy="9705905"/>
          </a:xfrm>
          <a:prstGeom prst="rect">
            <a:avLst/>
          </a:prstGeom>
          <a:ln>
            <a:solidFill>
              <a:srgbClr val="D7E2F9"/>
            </a:solidFill>
          </a:ln>
        </p:spPr>
        <p:txBody>
          <a:bodyPr vert="horz" lIns="60960" tIns="30480" rIns="60960" bIns="30480" rtlCol="0">
            <a:normAutofit fontScale="60000"/>
          </a:bodyPr>
          <a:lstStyle>
            <a:lvl1pPr marL="0" indent="0" algn="ctr" defTabSz="3239770" rtl="0" eaLnBrk="1" latinLnBrk="0" hangingPunct="1">
              <a:lnSpc>
                <a:spcPct val="90000"/>
              </a:lnSpc>
              <a:spcBef>
                <a:spcPts val="3550"/>
              </a:spcBef>
              <a:buFont typeface="Arial" panose="020B0604020202020204" pitchFamily="34" charset="0"/>
              <a:buNone/>
              <a:defRPr sz="85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052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70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77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63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6029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7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0006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94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46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6035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 fontAlgn="auto">
              <a:spcBef>
                <a:spcPts val="3500"/>
              </a:spcBef>
            </a:pPr>
            <a:r>
              <a:rPr lang="en-US" altLang="zh-CN" sz="3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Fig.3 describes the relationship between  and  under different protocols.  Obviously : in the same protocol, changes from 0 to 1, and as increases, outage probability becomes smaller; in the same, the outage probability performance in relay cooperation protocol is better then relay forward protocol. </a:t>
            </a: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just"/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 fontAlgn="auto">
              <a:spcBef>
                <a:spcPts val="0"/>
              </a:spcBef>
            </a:pPr>
            <a:endParaRPr lang="en-US" altLang="zh-CN" sz="2400"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 fontAlgn="auto">
              <a:spcBef>
                <a:spcPts val="0"/>
              </a:spcBef>
            </a:pPr>
            <a:endParaRPr lang="en-US" altLang="zh-CN" sz="2400"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 fontAlgn="auto">
              <a:spcBef>
                <a:spcPts val="0"/>
              </a:spcBef>
            </a:pPr>
            <a:endParaRPr lang="en-US" altLang="zh-CN" sz="2400"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 fontAlgn="auto">
              <a:spcBef>
                <a:spcPts val="0"/>
              </a:spcBef>
            </a:pPr>
            <a:r>
              <a:rPr lang="en-US" altLang="zh-CN" sz="2400"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Fig.3  Outage  probability changes of  in TSR scheme.</a:t>
            </a: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indent="457200" algn="just" fontAlgn="auto">
              <a:spcBef>
                <a:spcPts val="600"/>
              </a:spcBef>
            </a:pPr>
            <a:r>
              <a:rPr lang="en-US" altLang="zh-CN" sz="3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Fig.4 shows the achievable throughput versus  with different protocol. It can be seen from Fig .2 that: for any given, the throughput performance in relay cooperation protocol is better then relay forward protocol; for both two protocols, there exist anto achieve the optimal throughput.</a:t>
            </a: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just" fontAlgn="auto">
              <a:spcBef>
                <a:spcPts val="600"/>
              </a:spcBef>
            </a:pP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just" fontAlgn="auto">
              <a:spcBef>
                <a:spcPts val="600"/>
              </a:spcBef>
            </a:pP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just" fontAlgn="auto">
              <a:spcBef>
                <a:spcPts val="600"/>
              </a:spcBef>
            </a:pP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 fontAlgn="auto">
              <a:spcBef>
                <a:spcPts val="0"/>
              </a:spcBef>
            </a:pP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Fig.4  Achievable throughputversus.</a:t>
            </a: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indent="457200" algn="l" fontAlgn="auto">
              <a:spcBef>
                <a:spcPts val="0"/>
              </a:spcBef>
            </a:pPr>
            <a:r>
              <a:rPr lang="en-US" altLang="zh-CN" sz="3200"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 Fig.5 plots the optimal throughputversus transmission rate. As shown in figure, the optimal throughput of both two protocols are close in a high transmission rate, but at relatively low transmission rates, the optimal throughput in relay cooperation protocol is better then relay forward protocol.</a:t>
            </a:r>
            <a:endParaRPr lang="en-US" altLang="zh-CN" sz="3200"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spcBef>
                <a:spcPts val="0"/>
              </a:spcBef>
            </a:pP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spcBef>
                <a:spcPts val="0"/>
              </a:spcBef>
            </a:pP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spcBef>
                <a:spcPts val="0"/>
              </a:spcBef>
            </a:pP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spcBef>
                <a:spcPts val="0"/>
              </a:spcBef>
            </a:pP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spcBef>
                <a:spcPts val="0"/>
              </a:spcBef>
            </a:pP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spcBef>
                <a:spcPts val="0"/>
              </a:spcBef>
            </a:pP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ctr" fontAlgn="auto">
              <a:spcBef>
                <a:spcPts val="0"/>
              </a:spcBef>
            </a:pP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Fig.5  Optimal throughputversus transmission rate .</a:t>
            </a: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31" name="副标题 2"/>
          <p:cNvSpPr>
            <a:spLocks noGrp="1"/>
          </p:cNvSpPr>
          <p:nvPr/>
        </p:nvSpPr>
        <p:spPr>
          <a:xfrm>
            <a:off x="785505" y="7579048"/>
            <a:ext cx="19747096" cy="2861352"/>
          </a:xfrm>
          <a:prstGeom prst="rect">
            <a:avLst/>
          </a:prstGeom>
          <a:ln>
            <a:solidFill>
              <a:srgbClr val="D7E2F9"/>
            </a:solidFill>
          </a:ln>
        </p:spPr>
        <p:txBody>
          <a:bodyPr vert="horz" lIns="60960" tIns="30480" rIns="60960" bIns="30480" rtlCol="0">
            <a:normAutofit/>
          </a:bodyPr>
          <a:lstStyle>
            <a:lvl1pPr marL="0" indent="0" algn="ctr" defTabSz="3239770" rtl="0" eaLnBrk="1" latinLnBrk="0" hangingPunct="1">
              <a:lnSpc>
                <a:spcPct val="90000"/>
              </a:lnSpc>
              <a:spcBef>
                <a:spcPts val="3550"/>
              </a:spcBef>
              <a:buFont typeface="Arial" panose="020B0604020202020204" pitchFamily="34" charset="0"/>
              <a:buNone/>
              <a:defRPr sz="85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052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70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77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63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6029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7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0006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94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46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6035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In this paper, we introduce .......</a:t>
            </a:r>
            <a:endParaRPr lang="en-US" altLang="zh-CN" sz="3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16124" y="23270551"/>
            <a:ext cx="13665400" cy="4658852"/>
          </a:xfrm>
          <a:prstGeom prst="rect">
            <a:avLst/>
          </a:prstGeom>
          <a:solidFill>
            <a:srgbClr val="D7E2F9"/>
          </a:solidFill>
          <a:ln w="76200">
            <a:solidFill>
              <a:srgbClr val="6491E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6" name="矩形 5"/>
          <p:cNvSpPr/>
          <p:nvPr/>
        </p:nvSpPr>
        <p:spPr>
          <a:xfrm>
            <a:off x="570871" y="23270551"/>
            <a:ext cx="6035975" cy="4658852"/>
          </a:xfrm>
          <a:prstGeom prst="rect">
            <a:avLst/>
          </a:prstGeom>
          <a:solidFill>
            <a:srgbClr val="D7E2F9"/>
          </a:solidFill>
          <a:ln w="76200">
            <a:solidFill>
              <a:srgbClr val="6491E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7" name="圆角矩形 6"/>
          <p:cNvSpPr/>
          <p:nvPr/>
        </p:nvSpPr>
        <p:spPr>
          <a:xfrm>
            <a:off x="1434484" y="22911982"/>
            <a:ext cx="4307903" cy="8400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6491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8" name="圆角矩形 7"/>
          <p:cNvSpPr/>
          <p:nvPr/>
        </p:nvSpPr>
        <p:spPr>
          <a:xfrm>
            <a:off x="11788946" y="22911982"/>
            <a:ext cx="4307903" cy="840018"/>
          </a:xfrm>
          <a:prstGeom prst="roundRect">
            <a:avLst/>
          </a:prstGeom>
          <a:solidFill>
            <a:srgbClr val="E8CAF7"/>
          </a:solidFill>
          <a:ln>
            <a:solidFill>
              <a:srgbClr val="6491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/>
          </a:p>
        </p:txBody>
      </p:sp>
      <p:sp>
        <p:nvSpPr>
          <p:cNvPr id="9" name="副标题 2"/>
          <p:cNvSpPr>
            <a:spLocks noGrp="1"/>
          </p:cNvSpPr>
          <p:nvPr/>
        </p:nvSpPr>
        <p:spPr>
          <a:xfrm>
            <a:off x="956110" y="23988958"/>
            <a:ext cx="5265074" cy="3722001"/>
          </a:xfrm>
          <a:prstGeom prst="rect">
            <a:avLst/>
          </a:prstGeom>
          <a:ln>
            <a:solidFill>
              <a:srgbClr val="D7E2F9"/>
            </a:solidFill>
          </a:ln>
        </p:spPr>
        <p:txBody>
          <a:bodyPr vert="horz" lIns="60960" tIns="30480" rIns="60960" bIns="30480" rtlCol="0">
            <a:normAutofit/>
          </a:bodyPr>
          <a:lstStyle>
            <a:lvl1pPr marL="0" indent="0" algn="ctr" defTabSz="3239770" rtl="0" eaLnBrk="1" latinLnBrk="0" hangingPunct="1">
              <a:lnSpc>
                <a:spcPct val="90000"/>
              </a:lnSpc>
              <a:spcBef>
                <a:spcPts val="3550"/>
              </a:spcBef>
              <a:buFont typeface="Arial" panose="020B0604020202020204" pitchFamily="34" charset="0"/>
              <a:buNone/>
              <a:defRPr sz="85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052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70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77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63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6029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7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0006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94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46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6035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</a:pPr>
            <a:r>
              <a:rPr lang="en-US" altLang="zh-CN" sz="3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This work was supported by .....</a:t>
            </a:r>
            <a:endParaRPr lang="zh-CN" altLang="en-US" sz="3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0" name="副标题 2"/>
          <p:cNvSpPr>
            <a:spLocks noGrp="1"/>
          </p:cNvSpPr>
          <p:nvPr/>
        </p:nvSpPr>
        <p:spPr>
          <a:xfrm>
            <a:off x="7306203" y="23988535"/>
            <a:ext cx="13015151" cy="3722848"/>
          </a:xfrm>
          <a:prstGeom prst="rect">
            <a:avLst/>
          </a:prstGeom>
          <a:ln>
            <a:solidFill>
              <a:srgbClr val="D7E2F9"/>
            </a:solidFill>
          </a:ln>
        </p:spPr>
        <p:txBody>
          <a:bodyPr vert="horz" lIns="60960" tIns="30480" rIns="60960" bIns="30480" rtlCol="0"/>
          <a:lstStyle>
            <a:lvl1pPr marL="0" indent="0" algn="ctr" defTabSz="3239770" rtl="0" eaLnBrk="1" latinLnBrk="0" hangingPunct="1">
              <a:lnSpc>
                <a:spcPct val="90000"/>
              </a:lnSpc>
              <a:spcBef>
                <a:spcPts val="3550"/>
              </a:spcBef>
              <a:buFont typeface="Arial" panose="020B0604020202020204" pitchFamily="34" charset="0"/>
              <a:buNone/>
              <a:defRPr sz="85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052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70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77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63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6029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7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0006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94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465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60350" indent="0" algn="ctr" defTabSz="3239770" rtl="0" eaLnBrk="1" latinLnBrk="0" hangingPunct="1">
              <a:lnSpc>
                <a:spcPct val="90000"/>
              </a:lnSpc>
              <a:spcBef>
                <a:spcPct val="356000"/>
              </a:spcBef>
              <a:buFont typeface="Arial" panose="020B0604020202020204" pitchFamily="34" charset="0"/>
              <a:buNone/>
              <a:defRPr sz="56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1. Zhou X, Zhang R, Ho CK. Wireless information and power transfer: Architecture design and rate-energy tradeoff. IEEE GLOBECOM. 2012. DOI: 10.1109/GLOCOM.2012.6503739.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2. Liu V, Parks A, Talla V, Gollakota S, Wetherall D, Smith JR. Ambient backscatter: Wireless communication out of thin air. ACM SIGCOMM. 2013.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3. Zungeru AM, Ang LM, Prabaharan S, Seng KP. Radio frequent energy harvesting and management for wireless sensor networks. Green Mobile Devices Netw.: Energy Opt. Scav. Tech.2012.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4. Liu L, Zhang R, Chua KC. Wireless information transfer with opportunistic energy harvesting, IEEE Trans.WirelessCommun. 2013, 12(1): 288-300.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5. Liu L, Zhang R, Chua K C. Wireless information and power transfer: A dynamic power splitting approach. IEEE Transactions on Communications 2013, 61(9): 3990-4001.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6. Xu J, Liu L, Zhang R. Multiuser MISO beamforming for simultaneous wireless information and power transfer. Proc of IEEE International Conference on Acoustics, Speech, and Signal Processing, Vancouver, Canada 2013: 4754-4758.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7.Park J, Clerckx B. Joint wireless information and energy transfer in a two-user MIMO interference channel. IEEE Transactions on Wireless Communications 2013, 12(8): 4210-4221.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8. Nasir AA, Zhou X, Durrani S. Relaying protocols for wireless energy harvesting and information processing. IEEE Trans. Wireless Commun. 2013, 12(7): 3622-3636.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9. Nasir AA, Zhou X, Durrani S. Throughput and Ergodic Capacity of Wireless Energy Harvesting Based DF Relaying Network. IEEE ICC. 2014: 4066-4071.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10. Nasir A A, Zhou X, Durrani S. Wireless-powered relays in cooperative communications: Time-switching relaying protocols and throughput analysis. IEEE Trans. Commun. 2015,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63(5): 1607-1622.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14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charset="-122"/>
                <a:sym typeface="+mn-ea"/>
              </a:rPr>
              <a:t>11. Gradshteyn IS, Ryzhik IM. Table of integrals, series, and products, 4, Ed. Academic Press, Inc. 1980.</a:t>
            </a:r>
            <a:endParaRPr lang="en-US" altLang="zh-CN" sz="14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482592" y="6687071"/>
            <a:ext cx="2711913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altLang="zh-CN" sz="3600" b="1">
                <a:latin typeface="Times New Roman" panose="02020603050405020304" charset="0"/>
                <a:sym typeface="+mn-ea"/>
              </a:rPr>
              <a:t>Abstract</a:t>
            </a:r>
            <a:endParaRPr lang="en-US" altLang="zh-CN" sz="3600" b="1">
              <a:latin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697378" y="22986913"/>
            <a:ext cx="3826143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latin typeface="Times New Roman" panose="02020603050405020304" charset="0"/>
                <a:sym typeface="+mn-ea"/>
              </a:rPr>
              <a:t>Acknowledgments</a:t>
            </a:r>
            <a:endParaRPr lang="zh-CN" altLang="en-US" sz="3600" b="1">
              <a:latin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1977545" y="22986913"/>
            <a:ext cx="367331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 b="1">
                <a:latin typeface="Times New Roman" panose="02020603050405020304" charset="0"/>
                <a:sym typeface="+mn-ea"/>
              </a:rPr>
              <a:t>References</a:t>
            </a:r>
            <a:endParaRPr lang="zh-CN" altLang="en-US" sz="3600" b="1">
              <a:latin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075420" y="11425087"/>
            <a:ext cx="289945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>
                <a:latin typeface="Times New Roman" panose="02020603050405020304" charset="0"/>
              </a:rPr>
              <a:t>Introduction</a:t>
            </a:r>
            <a:endParaRPr lang="en-US" altLang="zh-CN" sz="3600" b="1">
              <a:latin typeface="Times New Roman" panose="0202060305040502030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573135" y="11504930"/>
            <a:ext cx="4090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latin typeface="Times New Roman" panose="02020603050405020304" charset="0"/>
              </a:rPr>
              <a:t>Model or Method</a:t>
            </a:r>
            <a:endParaRPr lang="en-US" altLang="zh-CN" sz="2400" b="1">
              <a:latin typeface="Times New Roman" panose="0202060305040502030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5927090" y="11425087"/>
            <a:ext cx="344344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latin typeface="Times New Roman" panose="02020603050405020304" charset="0"/>
              </a:rPr>
              <a:t>Conclusion</a:t>
            </a:r>
            <a:endParaRPr lang="en-US" altLang="zh-CN" sz="3200" b="1">
              <a:latin typeface="Times New Roman" panose="02020603050405020304" charset="0"/>
            </a:endParaRPr>
          </a:p>
        </p:txBody>
      </p:sp>
      <p:pic>
        <p:nvPicPr>
          <p:cNvPr id="11" name="图片 119" descr="a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08720" y="13106400"/>
            <a:ext cx="2980055" cy="10439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206" descr="0_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9860" y="14036675"/>
            <a:ext cx="1723554" cy="12960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" name="图片 6" descr="1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3825" y="16898620"/>
            <a:ext cx="1723735" cy="12960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" name="图片 207" descr="2_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0325" y="19994245"/>
            <a:ext cx="1723233" cy="129601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2" name="对象 4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723245" y="14329728"/>
          <a:ext cx="1524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5" imgW="152400" imgH="139700" progId="Equation.KSEE3">
                  <p:embed/>
                </p:oleObj>
              </mc:Choice>
              <mc:Fallback>
                <p:oleObj name="" r:id="rId5" imgW="1524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23245" y="14329728"/>
                        <a:ext cx="1524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742295" y="14323378"/>
          <a:ext cx="1143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7" imgW="114300" imgH="152400" progId="Equation.KSEE3">
                  <p:embed/>
                </p:oleObj>
              </mc:Choice>
              <mc:Fallback>
                <p:oleObj name="" r:id="rId7" imgW="114300" imgH="1524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42295" y="14323378"/>
                        <a:ext cx="1143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对象 4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735945" y="14336078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9" imgW="127000" imgH="127000" progId="Equation.KSEE3">
                  <p:embed/>
                </p:oleObj>
              </mc:Choice>
              <mc:Fallback>
                <p:oleObj name="" r:id="rId9" imgW="127000" imgH="1270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35945" y="14336078"/>
                        <a:ext cx="1270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图片 -2147482624" descr="怀化学院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34465" y="121285"/>
            <a:ext cx="6274435" cy="165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0" name="图片 99"/>
          <p:cNvPicPr/>
          <p:nvPr/>
        </p:nvPicPr>
        <p:blipFill>
          <a:blip r:embed="rId12" r:link="rId13"/>
          <a:stretch>
            <a:fillRect/>
          </a:stretch>
        </p:blipFill>
        <p:spPr>
          <a:xfrm>
            <a:off x="12194223" y="201295"/>
            <a:ext cx="7886700" cy="1473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3241</Words>
  <Application>WPS 演示</Application>
  <PresentationFormat>宽屏</PresentationFormat>
  <Paragraphs>68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黑体</vt:lpstr>
      <vt:lpstr>Calibri</vt:lpstr>
      <vt:lpstr>微软雅黑</vt:lpstr>
      <vt:lpstr>Arial Unicode MS</vt:lpstr>
      <vt:lpstr>Calibri Light</vt:lpstr>
      <vt:lpstr>Office 主题</vt:lpstr>
      <vt:lpstr>Equation.KSEE3</vt:lpstr>
      <vt:lpstr>Equation.KSEE3</vt:lpstr>
      <vt:lpstr>Equation.KSEE3</vt:lpstr>
      <vt:lpstr>The International Conference on Electronic Information Technology and Smart Agriculture(ICEITSA2021)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WPS_1602069090</cp:lastModifiedBy>
  <cp:revision>23</cp:revision>
  <dcterms:created xsi:type="dcterms:W3CDTF">2018-03-27T03:46:00Z</dcterms:created>
  <dcterms:modified xsi:type="dcterms:W3CDTF">2021-07-28T03:00:27Z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2052-11.1.0.10667</vt:lpwstr>
  </property>
  <property fmtid="{D5CDD505-2E9C-101B-9397-08002B2CF9AE}" pid="3" name="ICV">
    <vt:lpwstr>97FDEE0A87BB4102A91ED1D9821AC828</vt:lpwstr>
  </property>
</Properties>
</file>